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sldIdLst>
    <p:sldId id="256" r:id="rId2"/>
    <p:sldId id="262" r:id="rId3"/>
    <p:sldId id="271" r:id="rId4"/>
    <p:sldId id="260" r:id="rId5"/>
    <p:sldId id="275" r:id="rId6"/>
    <p:sldId id="277" r:id="rId7"/>
    <p:sldId id="281" r:id="rId8"/>
    <p:sldId id="287" r:id="rId9"/>
    <p:sldId id="288" r:id="rId10"/>
    <p:sldId id="280" r:id="rId11"/>
    <p:sldId id="279" r:id="rId12"/>
    <p:sldId id="282" r:id="rId13"/>
    <p:sldId id="278" r:id="rId14"/>
    <p:sldId id="276" r:id="rId15"/>
    <p:sldId id="283" r:id="rId16"/>
    <p:sldId id="284" r:id="rId17"/>
    <p:sldId id="285" r:id="rId18"/>
    <p:sldId id="286" r:id="rId19"/>
    <p:sldId id="274" r:id="rId20"/>
    <p:sldId id="268" r:id="rId21"/>
    <p:sldId id="26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56"/>
    <p:restoredTop sz="96327"/>
  </p:normalViewPr>
  <p:slideViewPr>
    <p:cSldViewPr snapToGrid="0">
      <p:cViewPr>
        <p:scale>
          <a:sx n="208" d="100"/>
          <a:sy n="208" d="100"/>
        </p:scale>
        <p:origin x="-192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45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24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605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156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99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147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632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201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131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38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56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024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20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891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2/9/24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7250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gov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rkashJ/CS411_labs/tree/main/Spring2024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I4q6jr8ZGGHIYZEd6wrJv17_xVewuF5dtWIzxwkPwzg/edit?usp=sharin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21A642-ABDE-72D7-4238-5516D09E62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199" y="1240780"/>
            <a:ext cx="6086857" cy="437644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44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&gt;$ find / -name</a:t>
            </a:r>
            <a:br>
              <a:rPr lang="en-US" sz="44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en-US" sz="44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“</a:t>
            </a:r>
            <a:r>
              <a:rPr lang="en-US" sz="4400" dirty="0" err="1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teams.md</a:t>
            </a:r>
            <a:r>
              <a:rPr lang="en-US" sz="44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CC089F-75CB-103E-601F-23ADF5985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7256" y="1240780"/>
            <a:ext cx="3364746" cy="4376440"/>
          </a:xfrm>
          <a:effectLst/>
        </p:spPr>
        <p:txBody>
          <a:bodyPr anchor="ctr">
            <a:normAutofit/>
          </a:bodyPr>
          <a:lstStyle/>
          <a:p>
            <a:r>
              <a:rPr lang="en-US" sz="24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Lab 02 – CS 411 @ Boston University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659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>
            <a:extLst>
              <a:ext uri="{FF2B5EF4-FFF2-40B4-BE49-F238E27FC236}">
                <a16:creationId xmlns:a16="http://schemas.microsoft.com/office/drawing/2014/main" id="{DAD47858-7A44-47E5-AC94-E528B41D1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2D81B91-66E8-40A0-9D19-CE982506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CA9A4F4F-3A81-4476-8B3C-B813A7880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7F5BC480-A675-42F8-80B5-76C9E67485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E3FE29E8-F9C8-441E-B337-F85C78160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93B037-D614-B996-FC30-74FA541D3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dirty="0"/>
          </a:p>
        </p:txBody>
      </p:sp>
      <p:pic>
        <p:nvPicPr>
          <p:cNvPr id="5" name="Content Placeholder 4" descr="A white paper with text on it&#10;&#10;Description automatically generated">
            <a:extLst>
              <a:ext uri="{FF2B5EF4-FFF2-40B4-BE49-F238E27FC236}">
                <a16:creationId xmlns:a16="http://schemas.microsoft.com/office/drawing/2014/main" id="{7E9C340E-8D66-01D0-5071-69EFBB5077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598"/>
          <a:stretch/>
        </p:blipFill>
        <p:spPr>
          <a:xfrm>
            <a:off x="1943995" y="488258"/>
            <a:ext cx="7156821" cy="4025685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707036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AD47858-7A44-47E5-AC94-E528B41D1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D81B91-66E8-40A0-9D19-CE982506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A9A4F4F-3A81-4476-8B3C-B813A7880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7F5BC480-A675-42F8-80B5-76C9E67485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E3FE29E8-F9C8-441E-B337-F85C78160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68B89F-C294-C63A-97F1-DFDCD391F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Make it Familiar and Easy!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2B0C61E3-BFA8-E822-E1C6-6D065ADFF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457" y="640080"/>
            <a:ext cx="6265629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134769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C985B77-0747-2EFA-8478-8FDEF4214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Which one would you rather have?</a:t>
            </a:r>
          </a:p>
        </p:txBody>
      </p:sp>
      <p:pic>
        <p:nvPicPr>
          <p:cNvPr id="5" name="Content Placeholder 4" descr="A screenshot of a phone&#10;&#10;Description automatically generated">
            <a:extLst>
              <a:ext uri="{FF2B5EF4-FFF2-40B4-BE49-F238E27FC236}">
                <a16:creationId xmlns:a16="http://schemas.microsoft.com/office/drawing/2014/main" id="{4924BE46-07E3-A56C-D90D-200A0F104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458" y="647085"/>
            <a:ext cx="5376368" cy="3588725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978A3743-7AA7-D1D0-FBF2-0C30CC4FE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551" y="902462"/>
            <a:ext cx="5376369" cy="307797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20815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3F18994-A4F3-3BF0-63AF-B198A8590A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281" b="11202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2" name="Freeform 9">
            <a:extLst>
              <a:ext uri="{FF2B5EF4-FFF2-40B4-BE49-F238E27FC236}">
                <a16:creationId xmlns:a16="http://schemas.microsoft.com/office/drawing/2014/main" id="{FD93103C-50F9-4D8C-9032-AB9F9BA59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E565D5-CEC5-6616-4D02-235BE4D10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788" y="4895558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Choosing a stack</a:t>
            </a:r>
          </a:p>
        </p:txBody>
      </p:sp>
    </p:spTree>
    <p:extLst>
      <p:ext uri="{BB962C8B-B14F-4D97-AF65-F5344CB8AC3E}">
        <p14:creationId xmlns:p14="http://schemas.microsoft.com/office/powerpoint/2010/main" val="344530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4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9B0CE-CA01-DEF5-2D28-A5B7B157D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Project Requirements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62904EB-533A-EE0C-3843-12EA79F75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964267"/>
            <a:ext cx="10693641" cy="4578521"/>
          </a:xfrm>
          <a:effectLst/>
        </p:spPr>
        <p:txBody>
          <a:bodyPr anchor="t">
            <a:normAutofit/>
          </a:bodyPr>
          <a:lstStyle/>
          <a:p>
            <a:pPr algn="l"/>
            <a:r>
              <a:rPr lang="en-US" sz="2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It MUST have a decoupled architecture!</a:t>
            </a:r>
          </a:p>
          <a:p>
            <a:pPr lvl="1"/>
            <a:r>
              <a:rPr lang="en-US" sz="18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I.e., It must have a FRONT END and a BACK END</a:t>
            </a:r>
          </a:p>
          <a:p>
            <a:r>
              <a:rPr lang="en-US" sz="2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Make calls to TWO external API’s</a:t>
            </a:r>
          </a:p>
          <a:p>
            <a:pPr lvl="1"/>
            <a:r>
              <a:rPr lang="en-US" sz="18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These can literally be ANYTHING you want</a:t>
            </a:r>
          </a:p>
          <a:p>
            <a:pPr lvl="1"/>
            <a:r>
              <a:rPr lang="en-US" sz="18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 personally like </a:t>
            </a:r>
            <a:r>
              <a:rPr lang="en-US" sz="18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  <a:hlinkClick r:id="rId2"/>
              </a:rPr>
              <a:t>https://data.gov/</a:t>
            </a:r>
            <a:r>
              <a:rPr lang="en-US" sz="18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because it’s simple and free!</a:t>
            </a:r>
          </a:p>
          <a:p>
            <a:pPr lvl="2"/>
            <a:r>
              <a:rPr lang="en-US" sz="1600" b="1" i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(Ok well not exactly your tax dollars pay for it…)</a:t>
            </a:r>
          </a:p>
          <a:p>
            <a:r>
              <a:rPr lang="en-US" sz="2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Utilize a DATABASE, again dealers' choice here</a:t>
            </a:r>
          </a:p>
          <a:p>
            <a:r>
              <a:rPr lang="en-US" sz="2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Have OAuth, meaning allow users to signup and login</a:t>
            </a:r>
          </a:p>
          <a:p>
            <a:pPr lvl="1"/>
            <a:r>
              <a:rPr lang="en-US" sz="18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You actually need a database for this to </a:t>
            </a:r>
            <a:r>
              <a:rPr lang="en-US" sz="1800" b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store credentials</a:t>
            </a:r>
            <a:endParaRPr lang="en-US" sz="1800" b="1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873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Rounded Rectangle 16">
            <a:extLst>
              <a:ext uri="{FF2B5EF4-FFF2-40B4-BE49-F238E27FC236}">
                <a16:creationId xmlns:a16="http://schemas.microsoft.com/office/drawing/2014/main" id="{27C8FC7F-7C7F-491C-9FCA-6BCC885DA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306" y="643464"/>
            <a:ext cx="10927614" cy="3599352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B70B65-7AC7-4119-A404-399617955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E640CB9-C074-4CF1-8C84-2FF061892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F830C1C5-9405-4A50-936E-51636AF68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20769181-A18E-4E2F-AD82-752B9A03D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1912C49-83FF-983A-17E8-FEFE04B1B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Why is hiding data useful?</a:t>
            </a:r>
          </a:p>
        </p:txBody>
      </p:sp>
      <p:pic>
        <p:nvPicPr>
          <p:cNvPr id="5" name="Content Placeholder 4" descr="A diagram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A295D2F1-C420-F6AC-AD92-29E954CDE3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6891" y="1161246"/>
            <a:ext cx="5124174" cy="256208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AE3E8C7-E977-5CFC-4399-1E4DF32B72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64790" y="1665150"/>
            <a:ext cx="5129359" cy="155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427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1DFCBE5-52C1-48A9-89CF-E7D68CCA1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6AB74CA-E76D-4922-91FE-A4AAF0487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47203"/>
            <a:ext cx="11707367" cy="2572622"/>
          </a:xfrm>
          <a:custGeom>
            <a:avLst/>
            <a:gdLst>
              <a:gd name="connsiteX0" fmla="*/ 0 w 11707367"/>
              <a:gd name="connsiteY0" fmla="*/ 0 h 2572622"/>
              <a:gd name="connsiteX1" fmla="*/ 1888420 w 11707367"/>
              <a:gd name="connsiteY1" fmla="*/ 0 h 2572622"/>
              <a:gd name="connsiteX2" fmla="*/ 2198560 w 11707367"/>
              <a:gd name="connsiteY2" fmla="*/ 310139 h 2572622"/>
              <a:gd name="connsiteX3" fmla="*/ 2425431 w 11707367"/>
              <a:gd name="connsiteY3" fmla="*/ 310139 h 2572622"/>
              <a:gd name="connsiteX4" fmla="*/ 2735570 w 11707367"/>
              <a:gd name="connsiteY4" fmla="*/ 0 h 2572622"/>
              <a:gd name="connsiteX5" fmla="*/ 11707367 w 11707367"/>
              <a:gd name="connsiteY5" fmla="*/ 0 h 2572622"/>
              <a:gd name="connsiteX6" fmla="*/ 11707367 w 11707367"/>
              <a:gd name="connsiteY6" fmla="*/ 2572622 h 2572622"/>
              <a:gd name="connsiteX7" fmla="*/ 0 w 11707367"/>
              <a:gd name="connsiteY7" fmla="*/ 2572622 h 2572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707367" h="2572622">
                <a:moveTo>
                  <a:pt x="0" y="0"/>
                </a:moveTo>
                <a:lnTo>
                  <a:pt x="1888420" y="0"/>
                </a:lnTo>
                <a:lnTo>
                  <a:pt x="2198560" y="310139"/>
                </a:lnTo>
                <a:cubicBezTo>
                  <a:pt x="2261209" y="372788"/>
                  <a:pt x="2362782" y="372788"/>
                  <a:pt x="2425431" y="310139"/>
                </a:cubicBezTo>
                <a:lnTo>
                  <a:pt x="2735570" y="0"/>
                </a:lnTo>
                <a:lnTo>
                  <a:pt x="11707367" y="0"/>
                </a:lnTo>
                <a:lnTo>
                  <a:pt x="11707367" y="2572622"/>
                </a:lnTo>
                <a:lnTo>
                  <a:pt x="0" y="2572622"/>
                </a:lnTo>
                <a:close/>
              </a:path>
            </a:pathLst>
          </a:custGeom>
          <a:solidFill>
            <a:srgbClr val="59595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72EB26-D4BD-684F-59B9-21FF4BF8A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91" y="4049486"/>
            <a:ext cx="4825480" cy="188322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Frontend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A607C2-D2B1-0CA7-20ED-ED291FECF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9585" y="484633"/>
            <a:ext cx="3965108" cy="2875460"/>
          </a:xfrm>
          <a:prstGeom prst="rect">
            <a:avLst/>
          </a:prstGeom>
        </p:spPr>
      </p:pic>
      <p:pic>
        <p:nvPicPr>
          <p:cNvPr id="4" name="Picture 3" descr="A group of colorful logos&#10;&#10;Description automatically generated">
            <a:extLst>
              <a:ext uri="{FF2B5EF4-FFF2-40B4-BE49-F238E27FC236}">
                <a16:creationId xmlns:a16="http://schemas.microsoft.com/office/drawing/2014/main" id="{CB77734E-FA73-E4A5-ABB6-E40B8DA18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7114" y="484633"/>
            <a:ext cx="2875460" cy="287546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4BFB390-FE16-88E9-2353-D997E87FE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4049485"/>
            <a:ext cx="4846151" cy="1883229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FFFFFF"/>
                </a:solidFill>
              </a:rPr>
              <a:t>This is what the user sees and interacts with</a:t>
            </a:r>
          </a:p>
        </p:txBody>
      </p:sp>
    </p:spTree>
    <p:extLst>
      <p:ext uri="{BB962C8B-B14F-4D97-AF65-F5344CB8AC3E}">
        <p14:creationId xmlns:p14="http://schemas.microsoft.com/office/powerpoint/2010/main" val="220967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AD47858-7A44-47E5-AC94-E528B41D1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526D8-985E-CDD9-91F7-35EDF2CD9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Backend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63C51E-4C59-4602-8432-5BB95E378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53BD741A-3F41-45C2-A7D1-440BB2354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logos on a white background&#10;&#10;Description automatically generated">
            <a:extLst>
              <a:ext uri="{FF2B5EF4-FFF2-40B4-BE49-F238E27FC236}">
                <a16:creationId xmlns:a16="http://schemas.microsoft.com/office/drawing/2014/main" id="{858935AD-D4A8-FDE5-AAD5-94930DD32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2118" y="1471643"/>
            <a:ext cx="5630441" cy="38850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815B14-AEF5-80FF-4E5E-E736A91DABFC}"/>
              </a:ext>
            </a:extLst>
          </p:cNvPr>
          <p:cNvSpPr txBox="1"/>
          <p:nvPr/>
        </p:nvSpPr>
        <p:spPr>
          <a:xfrm>
            <a:off x="8419462" y="1797977"/>
            <a:ext cx="1638938" cy="544531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5B4CAC-5A8E-FD5C-C857-B1F14BEF3917}"/>
              </a:ext>
            </a:extLst>
          </p:cNvPr>
          <p:cNvSpPr txBox="1"/>
          <p:nvPr/>
        </p:nvSpPr>
        <p:spPr>
          <a:xfrm>
            <a:off x="9243118" y="2668842"/>
            <a:ext cx="1638938" cy="544531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A9553A-8473-E3B9-6D62-EB7A6AD44612}"/>
              </a:ext>
            </a:extLst>
          </p:cNvPr>
          <p:cNvSpPr txBox="1"/>
          <p:nvPr/>
        </p:nvSpPr>
        <p:spPr>
          <a:xfrm>
            <a:off x="8427130" y="3605437"/>
            <a:ext cx="1638938" cy="544531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232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6">
            <a:extLst>
              <a:ext uri="{FF2B5EF4-FFF2-40B4-BE49-F238E27FC236}">
                <a16:creationId xmlns:a16="http://schemas.microsoft.com/office/drawing/2014/main" id="{DAD47858-7A44-47E5-AC94-E528B41D1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0D92FA-024C-82C8-D9AA-F0B39CD5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Database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63C51E-4C59-4602-8432-5BB95E378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53BD741A-3F41-45C2-A7D1-440BB2354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logos on a white background&#10;&#10;Description automatically generated">
            <a:extLst>
              <a:ext uri="{FF2B5EF4-FFF2-40B4-BE49-F238E27FC236}">
                <a16:creationId xmlns:a16="http://schemas.microsoft.com/office/drawing/2014/main" id="{60B47B28-DB4D-734F-52D1-D50177A93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2118" y="1830584"/>
            <a:ext cx="5630441" cy="31671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AAA649-E86B-A8B2-5C1F-71785167D4B3}"/>
              </a:ext>
            </a:extLst>
          </p:cNvPr>
          <p:cNvSpPr txBox="1"/>
          <p:nvPr/>
        </p:nvSpPr>
        <p:spPr>
          <a:xfrm>
            <a:off x="6939983" y="2529647"/>
            <a:ext cx="1638938" cy="544531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0D91BD-1AFB-F28E-9293-5FC441397257}"/>
              </a:ext>
            </a:extLst>
          </p:cNvPr>
          <p:cNvSpPr txBox="1"/>
          <p:nvPr/>
        </p:nvSpPr>
        <p:spPr>
          <a:xfrm>
            <a:off x="6939983" y="3429000"/>
            <a:ext cx="950570" cy="544531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775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4BFB8242-1FB9-5CB8-7A48-957940BA2AE2}"/>
              </a:ext>
            </a:extLst>
          </p:cNvPr>
          <p:cNvSpPr txBox="1">
            <a:spLocks/>
          </p:cNvSpPr>
          <p:nvPr/>
        </p:nvSpPr>
        <p:spPr>
          <a:xfrm>
            <a:off x="96551" y="164704"/>
            <a:ext cx="8485177" cy="70152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Get Those Comms Up Soldier!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9496C1-F696-AD6D-2B50-C279961A5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" y="1196729"/>
            <a:ext cx="2286001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ignal &gt;&gt; Home">
            <a:extLst>
              <a:ext uri="{FF2B5EF4-FFF2-40B4-BE49-F238E27FC236}">
                <a16:creationId xmlns:a16="http://schemas.microsoft.com/office/drawing/2014/main" id="{7DBB6B5B-19A8-B6D1-A268-95BC74172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000" y="1070435"/>
            <a:ext cx="5371713" cy="179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atsApp - Wikipedia">
            <a:extLst>
              <a:ext uri="{FF2B5EF4-FFF2-40B4-BE49-F238E27FC236}">
                <a16:creationId xmlns:a16="http://schemas.microsoft.com/office/drawing/2014/main" id="{BA5FA1FD-938D-FE5D-4782-B81166DE7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566" y="2451538"/>
            <a:ext cx="1779380" cy="179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roupMe - Apps on Google Play">
            <a:extLst>
              <a:ext uri="{FF2B5EF4-FFF2-40B4-BE49-F238E27FC236}">
                <a16:creationId xmlns:a16="http://schemas.microsoft.com/office/drawing/2014/main" id="{74B49C4E-4DCE-647C-B823-FACEFFB61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8846" y="4509988"/>
            <a:ext cx="2178538" cy="217853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Discord's Branding Guidelines">
            <a:extLst>
              <a:ext uri="{FF2B5EF4-FFF2-40B4-BE49-F238E27FC236}">
                <a16:creationId xmlns:a16="http://schemas.microsoft.com/office/drawing/2014/main" id="{03BD82DD-14BD-CABB-2D0D-0E1F54329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6913" y="169474"/>
            <a:ext cx="2702592" cy="205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CA5024F9-58DD-DE15-ECB5-8FCE97379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656" y="3065212"/>
            <a:ext cx="5994399" cy="152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mail Logo and Its History | LogoMyWay">
            <a:extLst>
              <a:ext uri="{FF2B5EF4-FFF2-40B4-BE49-F238E27FC236}">
                <a16:creationId xmlns:a16="http://schemas.microsoft.com/office/drawing/2014/main" id="{C13FE7FA-E5A0-90C9-C23D-B9A30D234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844" y="5011530"/>
            <a:ext cx="6248582" cy="169705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0741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4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9B0CE-CA01-DEF5-2D28-A5B7B157D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 Quick Recap…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62904EB-533A-EE0C-3843-12EA79F75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964267"/>
            <a:ext cx="10693641" cy="4578521"/>
          </a:xfrm>
          <a:effectLst/>
        </p:spPr>
        <p:txBody>
          <a:bodyPr anchor="t">
            <a:normAutofit/>
          </a:bodyPr>
          <a:lstStyle/>
          <a:p>
            <a:pPr algn="l"/>
            <a:r>
              <a:rPr lang="en-US" sz="2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Installing Git, Setting up SSH Key, Understanding the Workflow</a:t>
            </a:r>
          </a:p>
          <a:p>
            <a:pPr lvl="1"/>
            <a:r>
              <a:rPr lang="en-US" sz="1800" i="0" dirty="0"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Git Bash -&gt; Windows</a:t>
            </a:r>
            <a:endParaRPr lang="en-US" sz="1800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r>
              <a:rPr lang="en-US" sz="1800" i="0" dirty="0"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Terminal -&gt; macOS, Linux</a:t>
            </a:r>
          </a:p>
          <a:p>
            <a:pPr lvl="1"/>
            <a:r>
              <a:rPr lang="en-US" sz="1800" b="1" u="sng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 NOT SHARE YOUR PRIVATE KEY</a:t>
            </a:r>
          </a:p>
          <a:p>
            <a:pPr lvl="1"/>
            <a:r>
              <a:rPr lang="en-US" sz="1800" i="0" dirty="0"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Complete work on </a:t>
            </a:r>
            <a:r>
              <a:rPr lang="en-US" sz="18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&lt;username&gt; branch</a:t>
            </a:r>
          </a:p>
          <a:p>
            <a:pPr lvl="2"/>
            <a:r>
              <a:rPr lang="en-US" sz="1600" i="0" dirty="0"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 branch per feature! </a:t>
            </a:r>
            <a:r>
              <a:rPr lang="en-US" sz="1600" i="1" dirty="0"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(e.g. `git checkout –b feature/&lt;name&gt;`)</a:t>
            </a:r>
          </a:p>
          <a:p>
            <a:r>
              <a:rPr lang="en-US" sz="2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Explore the Lab Repository!</a:t>
            </a:r>
          </a:p>
          <a:p>
            <a:pPr lvl="1"/>
            <a:r>
              <a:rPr lang="en-US" sz="1800" i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  <a:hlinkClick r:id="rId2"/>
              </a:rPr>
              <a:t>https://</a:t>
            </a:r>
            <a:r>
              <a:rPr lang="en-US" sz="1800" i="1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  <a:hlinkClick r:id="rId2"/>
              </a:rPr>
              <a:t>github.com</a:t>
            </a:r>
            <a:r>
              <a:rPr lang="en-US" sz="1800" i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  <a:hlinkClick r:id="rId2"/>
              </a:rPr>
              <a:t>/</a:t>
            </a:r>
            <a:r>
              <a:rPr lang="en-US" sz="1800" i="1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  <a:hlinkClick r:id="rId2"/>
              </a:rPr>
              <a:t>ArkashJ</a:t>
            </a:r>
            <a:r>
              <a:rPr lang="en-US" sz="1800" i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  <a:hlinkClick r:id="rId2"/>
              </a:rPr>
              <a:t>/CS411_labs/tree/main/Spring2024</a:t>
            </a:r>
            <a:endParaRPr lang="en-US" sz="1800" i="1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r>
              <a:rPr lang="en-US" sz="18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Contains any resources shown and/or used during lab</a:t>
            </a:r>
          </a:p>
          <a:p>
            <a:pPr lvl="1"/>
            <a:r>
              <a:rPr lang="en-US" sz="1800" dirty="0"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you have suggestions let me know!</a:t>
            </a:r>
          </a:p>
        </p:txBody>
      </p:sp>
    </p:spTree>
    <p:extLst>
      <p:ext uri="{BB962C8B-B14F-4D97-AF65-F5344CB8AC3E}">
        <p14:creationId xmlns:p14="http://schemas.microsoft.com/office/powerpoint/2010/main" val="3415732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Freeform 6">
            <a:extLst>
              <a:ext uri="{FF2B5EF4-FFF2-40B4-BE49-F238E27FC236}">
                <a16:creationId xmlns:a16="http://schemas.microsoft.com/office/drawing/2014/main" id="{1523D3D5-D241-4676-BACD-7932F5AF6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147" name="Rounded Rectangle 16">
            <a:extLst>
              <a:ext uri="{FF2B5EF4-FFF2-40B4-BE49-F238E27FC236}">
                <a16:creationId xmlns:a16="http://schemas.microsoft.com/office/drawing/2014/main" id="{C047760E-E06B-4B4A-B5B2-04642663B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459" y="643464"/>
            <a:ext cx="3531576" cy="3599352"/>
          </a:xfrm>
          <a:prstGeom prst="roundRect">
            <a:avLst>
              <a:gd name="adj" fmla="val 4219"/>
            </a:avLst>
          </a:prstGeom>
          <a:solidFill>
            <a:srgbClr val="FFFFFF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9" name="Rounded Rectangle 16">
            <a:extLst>
              <a:ext uri="{FF2B5EF4-FFF2-40B4-BE49-F238E27FC236}">
                <a16:creationId xmlns:a16="http://schemas.microsoft.com/office/drawing/2014/main" id="{DBF0004D-E6DF-4732-8869-1F57DEC79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1648" y="643464"/>
            <a:ext cx="3531576" cy="3599352"/>
          </a:xfrm>
          <a:prstGeom prst="roundRect">
            <a:avLst>
              <a:gd name="adj" fmla="val 4219"/>
            </a:avLst>
          </a:prstGeom>
          <a:solidFill>
            <a:srgbClr val="FFFFFF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51" name="Rounded Rectangle 16">
            <a:extLst>
              <a:ext uri="{FF2B5EF4-FFF2-40B4-BE49-F238E27FC236}">
                <a16:creationId xmlns:a16="http://schemas.microsoft.com/office/drawing/2014/main" id="{B300EC78-2011-4A4E-9292-F8741539B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0344" y="643464"/>
            <a:ext cx="3531576" cy="3599352"/>
          </a:xfrm>
          <a:prstGeom prst="roundRect">
            <a:avLst>
              <a:gd name="adj" fmla="val 4219"/>
            </a:avLst>
          </a:prstGeom>
          <a:solidFill>
            <a:srgbClr val="FFFFFF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53" name="Group 5152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832" y="4525094"/>
            <a:ext cx="12203151" cy="2344057"/>
            <a:chOff x="0" y="4525094"/>
            <a:chExt cx="12203151" cy="2344057"/>
          </a:xfrm>
        </p:grpSpPr>
        <p:sp>
          <p:nvSpPr>
            <p:cNvPr id="5159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0" name="Isosceles Triangle 5154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1" name="Isosceles Triangle 5155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3D6FB3-7F26-7B0E-94AD-EF2F372F3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RESOURCES! </a:t>
            </a:r>
            <a:r>
              <a:rPr lang="en-US" sz="4000" b="0" i="1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Oh… Uh… And me of course!</a:t>
            </a:r>
            <a:endParaRPr lang="en-US" sz="4000" dirty="0">
              <a:solidFill>
                <a:schemeClr val="tx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91768BEB-D6FC-2B99-B7C8-5D3405661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1047" y="842940"/>
            <a:ext cx="32004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C93172-EF8A-606D-5A1C-689A57371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974957"/>
            <a:ext cx="3200400" cy="2936366"/>
          </a:xfrm>
          <a:prstGeom prst="round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3C9F9DA7-36DF-49BF-6A69-A8E73A502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85932" y="2123100"/>
            <a:ext cx="320040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8020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21A642-ABDE-72D7-4238-5516D09E62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033" y="1240780"/>
            <a:ext cx="7303836" cy="4376440"/>
          </a:xfrm>
          <a:effectLst/>
        </p:spPr>
        <p:txBody>
          <a:bodyPr anchor="ctr">
            <a:normAutofit/>
          </a:bodyPr>
          <a:lstStyle/>
          <a:p>
            <a:r>
              <a:rPr lang="en-US" sz="38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git add lab02.txt</a:t>
            </a:r>
            <a:br>
              <a:rPr lang="en-US" sz="38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en-US" sz="38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git commit –m “complete”</a:t>
            </a:r>
            <a:br>
              <a:rPr lang="en-US" sz="38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en-US" sz="38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git push origin master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CC089F-75CB-103E-601F-23ADF5985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7256" y="1240780"/>
            <a:ext cx="3364746" cy="4376440"/>
          </a:xfrm>
          <a:effectLst/>
        </p:spPr>
        <p:txBody>
          <a:bodyPr anchor="ctr">
            <a:normAutofit/>
          </a:bodyPr>
          <a:lstStyle/>
          <a:p>
            <a:r>
              <a:rPr lang="en-US" sz="24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Lab 02 – CS 411 @ Boston University</a:t>
            </a:r>
          </a:p>
          <a:p>
            <a:r>
              <a:rPr lang="en-US" sz="24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en-US" sz="2400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dcmag@bu.edu</a:t>
            </a:r>
            <a:r>
              <a:rPr lang="en-US" sz="24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745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732012F0-A79F-4166-AAFD-796C07F49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86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FFFFFF"/>
          </a:solidFill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DFFF497-5638-2447-ECF3-F4684BC91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638" y="321733"/>
            <a:ext cx="9256723" cy="523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69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97EA66B-2AAB-42B0-9F9D-38920D8D8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B605AF-D060-6C27-E99B-91E59681D5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2725271"/>
            <a:ext cx="10572000" cy="2189254"/>
          </a:xfrm>
          <a:effectLst/>
        </p:spPr>
        <p:txBody>
          <a:bodyPr anchor="t"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ASSEMBLE YOUR TEAMS!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4BB448-E25C-E8BC-13AF-E78B0BE961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683230"/>
            <a:ext cx="10572000" cy="1881172"/>
          </a:xfrm>
          <a:effectLst/>
        </p:spPr>
        <p:txBody>
          <a:bodyPr anchor="b">
            <a:normAutofit/>
          </a:bodyPr>
          <a:lstStyle/>
          <a:p>
            <a:pPr algn="ctr"/>
            <a:r>
              <a:rPr lang="en-US" sz="20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Ladies and Gentlemen…</a:t>
            </a:r>
            <a:br>
              <a:rPr lang="en-US" sz="20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en-US" sz="20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The Moment You’ve All Been Waiting For…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360EBE3-31BB-422F-AA87-FA3873DAE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0800000">
            <a:off x="0" y="5388384"/>
            <a:ext cx="12192000" cy="1469616"/>
          </a:xfrm>
          <a:custGeom>
            <a:avLst/>
            <a:gdLst>
              <a:gd name="connsiteX0" fmla="*/ 6113881 w 12192000"/>
              <a:gd name="connsiteY0" fmla="*/ 1469616 h 1469616"/>
              <a:gd name="connsiteX1" fmla="*/ 6101181 w 12192000"/>
              <a:gd name="connsiteY1" fmla="*/ 1469616 h 1469616"/>
              <a:gd name="connsiteX2" fmla="*/ 6090598 w 12192000"/>
              <a:gd name="connsiteY2" fmla="*/ 1469616 h 1469616"/>
              <a:gd name="connsiteX3" fmla="*/ 6077897 w 12192000"/>
              <a:gd name="connsiteY3" fmla="*/ 1464854 h 1469616"/>
              <a:gd name="connsiteX4" fmla="*/ 6065198 w 12192000"/>
              <a:gd name="connsiteY4" fmla="*/ 1460091 h 1469616"/>
              <a:gd name="connsiteX5" fmla="*/ 6056731 w 12192000"/>
              <a:gd name="connsiteY5" fmla="*/ 1456916 h 1469616"/>
              <a:gd name="connsiteX6" fmla="*/ 5678033 w 12192000"/>
              <a:gd name="connsiteY6" fmla="*/ 1172892 h 1469616"/>
              <a:gd name="connsiteX7" fmla="*/ 0 w 12192000"/>
              <a:gd name="connsiteY7" fmla="*/ 1172892 h 1469616"/>
              <a:gd name="connsiteX8" fmla="*/ 0 w 12192000"/>
              <a:gd name="connsiteY8" fmla="*/ 1162370 h 1469616"/>
              <a:gd name="connsiteX9" fmla="*/ 0 w 12192000"/>
              <a:gd name="connsiteY9" fmla="*/ 403347 h 1469616"/>
              <a:gd name="connsiteX10" fmla="*/ 0 w 12192000"/>
              <a:gd name="connsiteY10" fmla="*/ 0 h 1469616"/>
              <a:gd name="connsiteX11" fmla="*/ 12192000 w 12192000"/>
              <a:gd name="connsiteY11" fmla="*/ 0 h 1469616"/>
              <a:gd name="connsiteX12" fmla="*/ 12192000 w 12192000"/>
              <a:gd name="connsiteY12" fmla="*/ 403347 h 1469616"/>
              <a:gd name="connsiteX13" fmla="*/ 12192000 w 12192000"/>
              <a:gd name="connsiteY13" fmla="*/ 1162370 h 1469616"/>
              <a:gd name="connsiteX14" fmla="*/ 12192000 w 12192000"/>
              <a:gd name="connsiteY14" fmla="*/ 1172892 h 1469616"/>
              <a:gd name="connsiteX15" fmla="*/ 6524330 w 12192000"/>
              <a:gd name="connsiteY15" fmla="*/ 1172892 h 1469616"/>
              <a:gd name="connsiteX16" fmla="*/ 6145631 w 12192000"/>
              <a:gd name="connsiteY16" fmla="*/ 1456916 h 1469616"/>
              <a:gd name="connsiteX17" fmla="*/ 6137163 w 12192000"/>
              <a:gd name="connsiteY17" fmla="*/ 1460091 h 1469616"/>
              <a:gd name="connsiteX18" fmla="*/ 6124463 w 12192000"/>
              <a:gd name="connsiteY18" fmla="*/ 1464854 h 1469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0" h="1469616">
                <a:moveTo>
                  <a:pt x="6113881" y="1469616"/>
                </a:moveTo>
                <a:lnTo>
                  <a:pt x="6101181" y="1469616"/>
                </a:lnTo>
                <a:lnTo>
                  <a:pt x="6090598" y="1469616"/>
                </a:lnTo>
                <a:lnTo>
                  <a:pt x="6077897" y="1464854"/>
                </a:lnTo>
                <a:lnTo>
                  <a:pt x="6065198" y="1460091"/>
                </a:lnTo>
                <a:lnTo>
                  <a:pt x="6056731" y="1456916"/>
                </a:lnTo>
                <a:lnTo>
                  <a:pt x="5678033" y="1172892"/>
                </a:lnTo>
                <a:lnTo>
                  <a:pt x="0" y="1172892"/>
                </a:lnTo>
                <a:lnTo>
                  <a:pt x="0" y="1162370"/>
                </a:lnTo>
                <a:lnTo>
                  <a:pt x="0" y="403347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403347"/>
                </a:lnTo>
                <a:lnTo>
                  <a:pt x="12192000" y="1162370"/>
                </a:lnTo>
                <a:lnTo>
                  <a:pt x="12192000" y="1172892"/>
                </a:lnTo>
                <a:lnTo>
                  <a:pt x="6524330" y="1172892"/>
                </a:lnTo>
                <a:lnTo>
                  <a:pt x="6145631" y="1456916"/>
                </a:lnTo>
                <a:lnTo>
                  <a:pt x="6137163" y="1460091"/>
                </a:lnTo>
                <a:lnTo>
                  <a:pt x="6124463" y="1464854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000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4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9B0CE-CA01-DEF5-2D28-A5B7B157D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Today’s Tasks!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62904EB-533A-EE0C-3843-12EA79F75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964267"/>
            <a:ext cx="10693641" cy="4578521"/>
          </a:xfrm>
          <a:effectLst/>
        </p:spPr>
        <p:txBody>
          <a:bodyPr anchor="t">
            <a:normAutofit/>
          </a:bodyPr>
          <a:lstStyle/>
          <a:p>
            <a:pPr algn="l"/>
            <a:r>
              <a:rPr lang="en-US" sz="2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First, please fill out this form so we know what your teams are!</a:t>
            </a:r>
          </a:p>
          <a:p>
            <a:pPr lvl="1"/>
            <a:r>
              <a:rPr lang="en-US" sz="18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  <a:hlinkClick r:id="rId2"/>
              </a:rPr>
              <a:t>https://docs.google.com/document/d/1I4q6jr8ZGGHIYZEd6wrJv17_xVewuF5dtWIzxwkPwzg/edit?usp=sharing</a:t>
            </a:r>
            <a:endParaRPr lang="en-US" sz="1800" b="1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sz="2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Next, I’m going to go over the expectation this semester and answer any questions.</a:t>
            </a:r>
            <a:endParaRPr lang="en-US" b="1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r>
              <a:rPr lang="en-US" sz="18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I’ll also give you time to get familiar with your teammates and establish some methods of communication.</a:t>
            </a:r>
          </a:p>
          <a:p>
            <a:pPr lvl="1"/>
            <a:r>
              <a:rPr lang="en-US" sz="18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Find out what your team can and can’t do. In other words, play to each others' strengths!</a:t>
            </a:r>
          </a:p>
          <a:p>
            <a:r>
              <a:rPr lang="en-US" sz="2000" b="1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Lastly, let’s get some ideas down! I’ll go over what was done in prior semesters, but it would be a good idea to start thinking now!</a:t>
            </a:r>
          </a:p>
        </p:txBody>
      </p:sp>
    </p:spTree>
    <p:extLst>
      <p:ext uri="{BB962C8B-B14F-4D97-AF65-F5344CB8AC3E}">
        <p14:creationId xmlns:p14="http://schemas.microsoft.com/office/powerpoint/2010/main" val="17905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blue shirt&#10;&#10;Description automatically generated">
            <a:extLst>
              <a:ext uri="{FF2B5EF4-FFF2-40B4-BE49-F238E27FC236}">
                <a16:creationId xmlns:a16="http://schemas.microsoft.com/office/drawing/2014/main" id="{037958B0-269C-B6BF-E4AC-F9D0ACF18B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3111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60711C-8E7A-C697-067F-6F72321C7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8879" y="1449147"/>
            <a:ext cx="5103121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Getting Requirements</a:t>
            </a:r>
          </a:p>
        </p:txBody>
      </p:sp>
    </p:spTree>
    <p:extLst>
      <p:ext uri="{BB962C8B-B14F-4D97-AF65-F5344CB8AC3E}">
        <p14:creationId xmlns:p14="http://schemas.microsoft.com/office/powerpoint/2010/main" val="3150141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F5AB-A83D-604A-930E-DC8A861C2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1: Build a Photo Editing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87975-6254-2890-10BD-CBCC20650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05167"/>
            <a:ext cx="10554574" cy="363651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What features should it have?</a:t>
            </a:r>
          </a:p>
          <a:p>
            <a:pPr lvl="1"/>
            <a:r>
              <a:rPr lang="en-US" dirty="0"/>
              <a:t>Undo/Redo Mistakes</a:t>
            </a:r>
          </a:p>
          <a:p>
            <a:pPr lvl="1"/>
            <a:r>
              <a:rPr lang="en-US" dirty="0"/>
              <a:t>Crop, brightness – filtering and modification</a:t>
            </a:r>
          </a:p>
          <a:p>
            <a:pPr lvl="1"/>
            <a:r>
              <a:rPr lang="en-US" dirty="0"/>
              <a:t>Template feature – show examples of what people can do with the app</a:t>
            </a:r>
          </a:p>
          <a:p>
            <a:pPr lvl="1"/>
            <a:r>
              <a:rPr lang="en-US" dirty="0"/>
              <a:t>Import, saving, download</a:t>
            </a:r>
          </a:p>
          <a:p>
            <a:r>
              <a:rPr lang="en-US" dirty="0"/>
              <a:t>What actions can the user do?</a:t>
            </a:r>
          </a:p>
          <a:p>
            <a:pPr lvl="1"/>
            <a:r>
              <a:rPr lang="en-US" dirty="0"/>
              <a:t>Login to the app</a:t>
            </a:r>
          </a:p>
          <a:p>
            <a:pPr lvl="1"/>
            <a:r>
              <a:rPr lang="en-US" dirty="0"/>
              <a:t>Modify pictures</a:t>
            </a:r>
          </a:p>
          <a:p>
            <a:pPr lvl="1"/>
            <a:r>
              <a:rPr lang="en-US" dirty="0"/>
              <a:t>Save pictures</a:t>
            </a:r>
          </a:p>
          <a:p>
            <a:r>
              <a:rPr lang="en-US" dirty="0"/>
              <a:t>What data do I need?</a:t>
            </a:r>
          </a:p>
          <a:p>
            <a:pPr lvl="1"/>
            <a:r>
              <a:rPr lang="en-US" dirty="0"/>
              <a:t>Login – username, password</a:t>
            </a:r>
          </a:p>
          <a:p>
            <a:pPr lvl="1"/>
            <a:r>
              <a:rPr lang="en-US" dirty="0"/>
              <a:t>Pictures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003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5389EB-EDB3-1B2D-D28B-9887F1EBC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B1FBD-7EBD-844D-8FE4-1CCA81C71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2: Student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B0E48-5883-A11A-81EB-02F01C07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Whats</a:t>
            </a:r>
            <a:r>
              <a:rPr lang="en-US" dirty="0"/>
              <a:t> wrong here?</a:t>
            </a:r>
          </a:p>
          <a:p>
            <a:pPr lvl="1"/>
            <a:r>
              <a:rPr lang="en-US" dirty="0"/>
              <a:t>Overcomplicated, overengineered</a:t>
            </a:r>
          </a:p>
          <a:p>
            <a:pPr lvl="1"/>
            <a:r>
              <a:rPr lang="en-US" dirty="0"/>
              <a:t>Hard to navigate</a:t>
            </a:r>
          </a:p>
          <a:p>
            <a:pPr lvl="1"/>
            <a:r>
              <a:rPr lang="en-US" dirty="0"/>
              <a:t>Not familiar </a:t>
            </a:r>
          </a:p>
          <a:p>
            <a:r>
              <a:rPr lang="en-US" dirty="0"/>
              <a:t>Old Student Link</a:t>
            </a:r>
          </a:p>
          <a:p>
            <a:pPr lvl="1"/>
            <a:r>
              <a:rPr lang="en-US" dirty="0"/>
              <a:t>Easy to use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818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62C9C6-6371-FD84-7BAE-725B74788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B381D-FB5F-D92C-1974-EBEA5B654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3: </a:t>
            </a:r>
            <a:r>
              <a:rPr lang="en-US" dirty="0" err="1"/>
              <a:t>DoorDash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1079C-AC38-FC41-4444-AE7F545A5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Talk about the features:</a:t>
            </a:r>
          </a:p>
          <a:p>
            <a:pPr lvl="1"/>
            <a:r>
              <a:rPr lang="en-US" dirty="0"/>
              <a:t>Refunds</a:t>
            </a:r>
          </a:p>
          <a:p>
            <a:pPr lvl="1"/>
            <a:r>
              <a:rPr lang="en-US" dirty="0"/>
              <a:t>Location</a:t>
            </a:r>
          </a:p>
          <a:p>
            <a:pPr lvl="1"/>
            <a:r>
              <a:rPr lang="en-US" dirty="0"/>
              <a:t>Deals </a:t>
            </a:r>
          </a:p>
          <a:p>
            <a:pPr lvl="1"/>
            <a:r>
              <a:rPr lang="en-US" dirty="0"/>
              <a:t>Search Bar</a:t>
            </a:r>
          </a:p>
          <a:p>
            <a:pPr lvl="1"/>
            <a:r>
              <a:rPr lang="en-US" dirty="0"/>
              <a:t>Easy Navigation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8671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Red">
      <a:dk1>
        <a:srgbClr val="000000"/>
      </a:dk1>
      <a:lt1>
        <a:srgbClr val="FFFFFF"/>
      </a:lt1>
      <a:dk2>
        <a:srgbClr val="212121"/>
      </a:dk2>
      <a:lt2>
        <a:srgbClr val="636363"/>
      </a:lt2>
      <a:accent1>
        <a:srgbClr val="FF2600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{5E5513DF-CB34-9D4B-9E49-7E96CA766C07}tf10001121_mac</Template>
  <TotalTime>5257</TotalTime>
  <Words>543</Words>
  <Application>Microsoft Macintosh PowerPoint</Application>
  <PresentationFormat>Widescreen</PresentationFormat>
  <Paragraphs>73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Century Gothic</vt:lpstr>
      <vt:lpstr>JetBrains Mono</vt:lpstr>
      <vt:lpstr>Wingdings 2</vt:lpstr>
      <vt:lpstr>Quotable</vt:lpstr>
      <vt:lpstr>&gt;$ find / -name “teams.md”</vt:lpstr>
      <vt:lpstr>A Quick Recap…</vt:lpstr>
      <vt:lpstr>PowerPoint Presentation</vt:lpstr>
      <vt:lpstr>ASSEMBLE YOUR TEAMS!</vt:lpstr>
      <vt:lpstr>Today’s Tasks!</vt:lpstr>
      <vt:lpstr>Getting Requirements</vt:lpstr>
      <vt:lpstr>Case 1: Build a Photo Editing App</vt:lpstr>
      <vt:lpstr>CASE 2: Student Link</vt:lpstr>
      <vt:lpstr>CASE 3: DoorDash</vt:lpstr>
      <vt:lpstr>PowerPoint Presentation</vt:lpstr>
      <vt:lpstr>Make it Familiar and Easy!</vt:lpstr>
      <vt:lpstr>Which one would you rather have?</vt:lpstr>
      <vt:lpstr>Choosing a stack</vt:lpstr>
      <vt:lpstr>Project Requirements</vt:lpstr>
      <vt:lpstr>Why is hiding data useful?</vt:lpstr>
      <vt:lpstr>Frontend</vt:lpstr>
      <vt:lpstr>Backend</vt:lpstr>
      <vt:lpstr>Database</vt:lpstr>
      <vt:lpstr>PowerPoint Presentation</vt:lpstr>
      <vt:lpstr>RESOURCES! Oh… Uh… And me of course!</vt:lpstr>
      <vt:lpstr>git add lab02.txt git commit –m “complete” git push origin master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GIT</dc:title>
  <dc:creator>Maglione, Dominic, Charles</dc:creator>
  <cp:lastModifiedBy>Jain, Arkash</cp:lastModifiedBy>
  <cp:revision>27</cp:revision>
  <dcterms:created xsi:type="dcterms:W3CDTF">2022-09-13T22:11:27Z</dcterms:created>
  <dcterms:modified xsi:type="dcterms:W3CDTF">2024-02-09T16:56:19Z</dcterms:modified>
</cp:coreProperties>
</file>

<file path=docProps/thumbnail.jpeg>
</file>